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79" r:id="rId3"/>
    <p:sldId id="280" r:id="rId4"/>
    <p:sldId id="261" r:id="rId5"/>
    <p:sldId id="282" r:id="rId6"/>
    <p:sldId id="288" r:id="rId7"/>
    <p:sldId id="278" r:id="rId8"/>
    <p:sldId id="285" r:id="rId9"/>
    <p:sldId id="286" r:id="rId10"/>
    <p:sldId id="287" r:id="rId11"/>
    <p:sldId id="283" r:id="rId12"/>
    <p:sldId id="264" r:id="rId13"/>
    <p:sldId id="276" r:id="rId14"/>
    <p:sldId id="284" r:id="rId15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9">
          <p15:clr>
            <a:srgbClr val="A4A3A4"/>
          </p15:clr>
        </p15:guide>
        <p15:guide id="2" pos="3804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BE1"/>
    <a:srgbClr val="80AABD"/>
    <a:srgbClr val="F9B54F"/>
    <a:srgbClr val="3C6071"/>
    <a:srgbClr val="FFFFFF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1" y="336"/>
      </p:cViewPr>
      <p:guideLst>
        <p:guide orient="horz" pos="2239"/>
        <p:guide pos="380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2020/11/10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057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1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119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35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239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39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4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60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52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233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6CB81-9EBD-49B5-9A1C-4C7FC28F66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66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391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5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56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7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20B237-C5C3-43B0-8A30-16797918E8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116F5F-98CA-4BE8-9695-035E18484ECA}"/>
              </a:ext>
            </a:extLst>
          </p:cNvPr>
          <p:cNvSpPr/>
          <p:nvPr userDrawn="1"/>
        </p:nvSpPr>
        <p:spPr>
          <a:xfrm>
            <a:off x="484232" y="454479"/>
            <a:ext cx="11223529" cy="5949042"/>
          </a:xfrm>
          <a:prstGeom prst="rect">
            <a:avLst/>
          </a:pr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8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2D070-012C-475C-9F99-2A1CC553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3530B5-CD77-44C3-B428-98714626A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C3A763-687F-48CB-B617-A5A4F9F2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E0CB6B-E26C-40D6-90A3-5021A420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17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10" Type="http://schemas.openxmlformats.org/officeDocument/2006/relationships/tags" Target="../tags/tag7.xml"/><Relationship Id="rId4" Type="http://schemas.openxmlformats.org/officeDocument/2006/relationships/theme" Target="../theme/theme1.xml"/><Relationship Id="rId9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B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6" r:id="rId3"/>
  </p:sldLayoutIdLst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5F1CFAB-449F-4009-ADE5-4373C652DA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16" name="图文框 15">
            <a:extLst>
              <a:ext uri="{FF2B5EF4-FFF2-40B4-BE49-F238E27FC236}">
                <a16:creationId xmlns:a16="http://schemas.microsoft.com/office/drawing/2014/main" id="{B71B0BCA-A290-40DD-82C1-F2EE4B6DB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3596FD-5BC0-4803-8856-45CAAE7C51AE}"/>
              </a:ext>
            </a:extLst>
          </p:cNvPr>
          <p:cNvSpPr/>
          <p:nvPr/>
        </p:nvSpPr>
        <p:spPr>
          <a:xfrm>
            <a:off x="1557760" y="2085290"/>
            <a:ext cx="9076473" cy="2146752"/>
          </a:xfrm>
          <a:prstGeom prst="rect">
            <a:avLst/>
          </a:pr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3966E0-69CB-442A-B9A5-709D6CB45B8E}"/>
              </a:ext>
            </a:extLst>
          </p:cNvPr>
          <p:cNvSpPr/>
          <p:nvPr/>
        </p:nvSpPr>
        <p:spPr>
          <a:xfrm>
            <a:off x="3266142" y="2350129"/>
            <a:ext cx="5728885" cy="166430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0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点餐</a:t>
            </a:r>
            <a:r>
              <a:rPr lang="en-US" altLang="zh-CN" sz="7500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APP</a:t>
            </a:r>
            <a:endParaRPr lang="zh-CN" altLang="en-US" sz="7500" dirty="0">
              <a:solidFill>
                <a:schemeClr val="tx1">
                  <a:lumMod val="95000"/>
                  <a:lumOff val="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1371BC-B802-4AA6-9299-68D3C30314E1}"/>
              </a:ext>
            </a:extLst>
          </p:cNvPr>
          <p:cNvSpPr txBox="1"/>
          <p:nvPr/>
        </p:nvSpPr>
        <p:spPr>
          <a:xfrm>
            <a:off x="6383907" y="4127438"/>
            <a:ext cx="261112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成员：前端 陈凯鹏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         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前端 焦威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         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后端 钟伟良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指导老师：韩建伟老师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日期： 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11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月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10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日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F7BB5A1-0894-4018-B967-70A96CD8FC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1642497" y="0"/>
            <a:ext cx="2696824" cy="4060047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C02A956-0D8F-451F-91E0-66BF4C23855D}"/>
              </a:ext>
            </a:extLst>
          </p:cNvPr>
          <p:cNvGrpSpPr/>
          <p:nvPr/>
        </p:nvGrpSpPr>
        <p:grpSpPr>
          <a:xfrm>
            <a:off x="8719795" y="4449545"/>
            <a:ext cx="3333561" cy="2390934"/>
            <a:chOff x="8719795" y="4449545"/>
            <a:chExt cx="3333561" cy="2390934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D6B2AE3-8FDA-4DDF-9D84-7F4F98421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4" t="60227" r="70561" b="20654"/>
            <a:stretch/>
          </p:blipFill>
          <p:spPr>
            <a:xfrm>
              <a:off x="8719795" y="5133623"/>
              <a:ext cx="3333561" cy="1706856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F39AAAD-E49E-4F7A-9B12-90D6E26E7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4" t="60227" r="70561" b="20654"/>
            <a:stretch/>
          </p:blipFill>
          <p:spPr>
            <a:xfrm>
              <a:off x="9904903" y="4449545"/>
              <a:ext cx="2148453" cy="1100055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740B2DB1-627F-4C67-B8DF-8C9A522638E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t="17791" r="37463" b="51562"/>
          <a:stretch/>
        </p:blipFill>
        <p:spPr>
          <a:xfrm rot="639118">
            <a:off x="1249832" y="3372362"/>
            <a:ext cx="1196010" cy="113925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F4BF354-D987-45E1-B9DC-45A811E5BB4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t="17791" r="37463" b="51562"/>
          <a:stretch/>
        </p:blipFill>
        <p:spPr>
          <a:xfrm rot="20490137">
            <a:off x="3644568" y="2161507"/>
            <a:ext cx="617409" cy="588109"/>
          </a:xfrm>
          <a:prstGeom prst="rect">
            <a:avLst/>
          </a:prstGeom>
        </p:spPr>
      </p:pic>
      <p:pic>
        <p:nvPicPr>
          <p:cNvPr id="14" name="5bfd36810efa4">
            <a:hlinkClick r:id="" action="ppaction://media"/>
            <a:extLst>
              <a:ext uri="{FF2B5EF4-FFF2-40B4-BE49-F238E27FC236}">
                <a16:creationId xmlns:a16="http://schemas.microsoft.com/office/drawing/2014/main" id="{2F870B58-6BDC-4BDD-B5A3-BAF227F940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944563" y="-5397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7" grpId="0" animBg="1"/>
      <p:bldP spid="11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kern="100" dirty="0">
                <a:solidFill>
                  <a:prstClr val="black"/>
                </a:solidFill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后端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416A40B9-7709-4E17-8D1E-B86912A87C9D}"/>
              </a:ext>
            </a:extLst>
          </p:cNvPr>
          <p:cNvGrpSpPr/>
          <p:nvPr/>
        </p:nvGrpSpPr>
        <p:grpSpPr>
          <a:xfrm>
            <a:off x="890772" y="1588771"/>
            <a:ext cx="2334566" cy="739140"/>
            <a:chOff x="7991" y="3135"/>
            <a:chExt cx="3361" cy="1164"/>
          </a:xfrm>
        </p:grpSpPr>
        <p:sp>
          <p:nvSpPr>
            <p:cNvPr id="19" name="圆角矩形 47">
              <a:extLst>
                <a:ext uri="{FF2B5EF4-FFF2-40B4-BE49-F238E27FC236}">
                  <a16:creationId xmlns:a16="http://schemas.microsoft.com/office/drawing/2014/main" id="{3367F48F-FE24-409D-9A95-844F5F454542}"/>
                </a:ext>
              </a:extLst>
            </p:cNvPr>
            <p:cNvSpPr/>
            <p:nvPr/>
          </p:nvSpPr>
          <p:spPr>
            <a:xfrm>
              <a:off x="7991" y="3135"/>
              <a:ext cx="3361" cy="726"/>
            </a:xfrm>
            <a:prstGeom prst="roundRect">
              <a:avLst>
                <a:gd name="adj" fmla="val 41802"/>
              </a:avLst>
            </a:prstGeom>
            <a:solidFill>
              <a:srgbClr val="3C6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D06D4C9-E177-4A0B-9F7F-89EAFDE3DE63}"/>
                </a:ext>
              </a:extLst>
            </p:cNvPr>
            <p:cNvSpPr txBox="1"/>
            <p:nvPr/>
          </p:nvSpPr>
          <p:spPr>
            <a:xfrm>
              <a:off x="8311" y="3184"/>
              <a:ext cx="272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数据库</a:t>
              </a:r>
              <a:r>
                <a:rPr lang="en-US" altLang="zh-CN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ER</a:t>
              </a:r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模型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DAADDCD-2C8C-4C6D-94AA-6AB14E1736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7"/>
          <a:stretch/>
        </p:blipFill>
        <p:spPr>
          <a:xfrm>
            <a:off x="1695191" y="2448898"/>
            <a:ext cx="8487900" cy="32890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2A73B8-69D9-4379-B130-BA72616ECAAD}"/>
              </a:ext>
            </a:extLst>
          </p:cNvPr>
          <p:cNvSpPr txBox="1"/>
          <p:nvPr/>
        </p:nvSpPr>
        <p:spPr>
          <a:xfrm>
            <a:off x="3307005" y="1633047"/>
            <a:ext cx="168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钟伟良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64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39D90-E938-4A73-80AD-34B49FF272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/>
          <a:stretch/>
        </p:blipFill>
        <p:spPr>
          <a:xfrm>
            <a:off x="-1" y="0"/>
            <a:ext cx="105223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0D09D-3A21-4961-A1A0-959802F70AB4}"/>
              </a:ext>
            </a:extLst>
          </p:cNvPr>
          <p:cNvSpPr/>
          <p:nvPr/>
        </p:nvSpPr>
        <p:spPr>
          <a:xfrm>
            <a:off x="2634343" y="0"/>
            <a:ext cx="9557656" cy="6858000"/>
          </a:xfrm>
          <a:custGeom>
            <a:avLst/>
            <a:gdLst>
              <a:gd name="connsiteX0" fmla="*/ 0 w 6242613"/>
              <a:gd name="connsiteY0" fmla="*/ 0 h 6858000"/>
              <a:gd name="connsiteX1" fmla="*/ 6242613 w 6242613"/>
              <a:gd name="connsiteY1" fmla="*/ 0 h 6858000"/>
              <a:gd name="connsiteX2" fmla="*/ 6242613 w 6242613"/>
              <a:gd name="connsiteY2" fmla="*/ 6858000 h 6858000"/>
              <a:gd name="connsiteX3" fmla="*/ 0 w 6242613"/>
              <a:gd name="connsiteY3" fmla="*/ 6858000 h 6858000"/>
              <a:gd name="connsiteX4" fmla="*/ 0 w 6242613"/>
              <a:gd name="connsiteY4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676164 w 7918777"/>
              <a:gd name="connsiteY0" fmla="*/ 0 h 6858000"/>
              <a:gd name="connsiteX1" fmla="*/ 7918777 w 7918777"/>
              <a:gd name="connsiteY1" fmla="*/ 0 h 6858000"/>
              <a:gd name="connsiteX2" fmla="*/ 7918777 w 7918777"/>
              <a:gd name="connsiteY2" fmla="*/ 6858000 h 6858000"/>
              <a:gd name="connsiteX3" fmla="*/ 1676164 w 7918777"/>
              <a:gd name="connsiteY3" fmla="*/ 6858000 h 6858000"/>
              <a:gd name="connsiteX4" fmla="*/ 183031 w 7918777"/>
              <a:gd name="connsiteY4" fmla="*/ 3530278 h 6858000"/>
              <a:gd name="connsiteX5" fmla="*/ 1676164 w 7918777"/>
              <a:gd name="connsiteY5" fmla="*/ 0 h 6858000"/>
              <a:gd name="connsiteX0" fmla="*/ 2083188 w 8325801"/>
              <a:gd name="connsiteY0" fmla="*/ 0 h 6858000"/>
              <a:gd name="connsiteX1" fmla="*/ 8325801 w 8325801"/>
              <a:gd name="connsiteY1" fmla="*/ 0 h 6858000"/>
              <a:gd name="connsiteX2" fmla="*/ 8325801 w 8325801"/>
              <a:gd name="connsiteY2" fmla="*/ 6858000 h 6858000"/>
              <a:gd name="connsiteX3" fmla="*/ 2083188 w 8325801"/>
              <a:gd name="connsiteY3" fmla="*/ 6858000 h 6858000"/>
              <a:gd name="connsiteX4" fmla="*/ 590055 w 8325801"/>
              <a:gd name="connsiteY4" fmla="*/ 3530278 h 6858000"/>
              <a:gd name="connsiteX5" fmla="*/ 2083188 w 8325801"/>
              <a:gd name="connsiteY5" fmla="*/ 0 h 6858000"/>
              <a:gd name="connsiteX0" fmla="*/ 1812106 w 8054719"/>
              <a:gd name="connsiteY0" fmla="*/ 0 h 6858000"/>
              <a:gd name="connsiteX1" fmla="*/ 8054719 w 8054719"/>
              <a:gd name="connsiteY1" fmla="*/ 0 h 6858000"/>
              <a:gd name="connsiteX2" fmla="*/ 8054719 w 8054719"/>
              <a:gd name="connsiteY2" fmla="*/ 6858000 h 6858000"/>
              <a:gd name="connsiteX3" fmla="*/ 1812106 w 8054719"/>
              <a:gd name="connsiteY3" fmla="*/ 6858000 h 6858000"/>
              <a:gd name="connsiteX4" fmla="*/ 631490 w 8054719"/>
              <a:gd name="connsiteY4" fmla="*/ 4085863 h 6858000"/>
              <a:gd name="connsiteX5" fmla="*/ 1812106 w 8054719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550298 w 7792911"/>
              <a:gd name="connsiteY0" fmla="*/ 0 h 6858000"/>
              <a:gd name="connsiteX1" fmla="*/ 7792911 w 7792911"/>
              <a:gd name="connsiteY1" fmla="*/ 0 h 6858000"/>
              <a:gd name="connsiteX2" fmla="*/ 7792911 w 7792911"/>
              <a:gd name="connsiteY2" fmla="*/ 6858000 h 6858000"/>
              <a:gd name="connsiteX3" fmla="*/ 57164 w 7792911"/>
              <a:gd name="connsiteY3" fmla="*/ 6858000 h 6858000"/>
              <a:gd name="connsiteX4" fmla="*/ 369682 w 7792911"/>
              <a:gd name="connsiteY4" fmla="*/ 4085863 h 6858000"/>
              <a:gd name="connsiteX5" fmla="*/ 1550298 w 7792911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5647" h="6858000">
                <a:moveTo>
                  <a:pt x="1523034" y="0"/>
                </a:moveTo>
                <a:lnTo>
                  <a:pt x="7765647" y="0"/>
                </a:lnTo>
                <a:lnTo>
                  <a:pt x="7765647" y="6858000"/>
                </a:lnTo>
                <a:lnTo>
                  <a:pt x="29900" y="6858000"/>
                </a:lnTo>
                <a:cubicBezTo>
                  <a:pt x="26042" y="5899230"/>
                  <a:pt x="-255607" y="5334000"/>
                  <a:pt x="990600" y="4201609"/>
                </a:cubicBezTo>
                <a:cubicBezTo>
                  <a:pt x="2402711" y="2457692"/>
                  <a:pt x="1025323" y="1176759"/>
                  <a:pt x="1523034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AEBED-CE04-4036-BD02-6ACDB425A260}"/>
              </a:ext>
            </a:extLst>
          </p:cNvPr>
          <p:cNvSpPr txBox="1"/>
          <p:nvPr/>
        </p:nvSpPr>
        <p:spPr>
          <a:xfrm flipH="1">
            <a:off x="5232517" y="2910281"/>
            <a:ext cx="574028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03.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效果展示</a:t>
            </a: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9FB8BF12-E427-4FDA-B410-654904F5F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C326D9-06D1-42AA-8E37-17635EDD4A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60227" r="70561" b="20654"/>
          <a:stretch/>
        </p:blipFill>
        <p:spPr>
          <a:xfrm>
            <a:off x="1822050" y="5609138"/>
            <a:ext cx="2194779" cy="11237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7A6BD-49A7-4CB6-8BFF-F696A59102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9677401" y="337458"/>
            <a:ext cx="1748356" cy="26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8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39D90-E938-4A73-80AD-34B49FF272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/>
          <a:stretch/>
        </p:blipFill>
        <p:spPr>
          <a:xfrm>
            <a:off x="-1" y="0"/>
            <a:ext cx="105223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0D09D-3A21-4961-A1A0-959802F70AB4}"/>
              </a:ext>
            </a:extLst>
          </p:cNvPr>
          <p:cNvSpPr/>
          <p:nvPr/>
        </p:nvSpPr>
        <p:spPr>
          <a:xfrm>
            <a:off x="2634343" y="0"/>
            <a:ext cx="9557656" cy="6858000"/>
          </a:xfrm>
          <a:custGeom>
            <a:avLst/>
            <a:gdLst>
              <a:gd name="connsiteX0" fmla="*/ 0 w 6242613"/>
              <a:gd name="connsiteY0" fmla="*/ 0 h 6858000"/>
              <a:gd name="connsiteX1" fmla="*/ 6242613 w 6242613"/>
              <a:gd name="connsiteY1" fmla="*/ 0 h 6858000"/>
              <a:gd name="connsiteX2" fmla="*/ 6242613 w 6242613"/>
              <a:gd name="connsiteY2" fmla="*/ 6858000 h 6858000"/>
              <a:gd name="connsiteX3" fmla="*/ 0 w 6242613"/>
              <a:gd name="connsiteY3" fmla="*/ 6858000 h 6858000"/>
              <a:gd name="connsiteX4" fmla="*/ 0 w 6242613"/>
              <a:gd name="connsiteY4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676164 w 7918777"/>
              <a:gd name="connsiteY0" fmla="*/ 0 h 6858000"/>
              <a:gd name="connsiteX1" fmla="*/ 7918777 w 7918777"/>
              <a:gd name="connsiteY1" fmla="*/ 0 h 6858000"/>
              <a:gd name="connsiteX2" fmla="*/ 7918777 w 7918777"/>
              <a:gd name="connsiteY2" fmla="*/ 6858000 h 6858000"/>
              <a:gd name="connsiteX3" fmla="*/ 1676164 w 7918777"/>
              <a:gd name="connsiteY3" fmla="*/ 6858000 h 6858000"/>
              <a:gd name="connsiteX4" fmla="*/ 183031 w 7918777"/>
              <a:gd name="connsiteY4" fmla="*/ 3530278 h 6858000"/>
              <a:gd name="connsiteX5" fmla="*/ 1676164 w 7918777"/>
              <a:gd name="connsiteY5" fmla="*/ 0 h 6858000"/>
              <a:gd name="connsiteX0" fmla="*/ 2083188 w 8325801"/>
              <a:gd name="connsiteY0" fmla="*/ 0 h 6858000"/>
              <a:gd name="connsiteX1" fmla="*/ 8325801 w 8325801"/>
              <a:gd name="connsiteY1" fmla="*/ 0 h 6858000"/>
              <a:gd name="connsiteX2" fmla="*/ 8325801 w 8325801"/>
              <a:gd name="connsiteY2" fmla="*/ 6858000 h 6858000"/>
              <a:gd name="connsiteX3" fmla="*/ 2083188 w 8325801"/>
              <a:gd name="connsiteY3" fmla="*/ 6858000 h 6858000"/>
              <a:gd name="connsiteX4" fmla="*/ 590055 w 8325801"/>
              <a:gd name="connsiteY4" fmla="*/ 3530278 h 6858000"/>
              <a:gd name="connsiteX5" fmla="*/ 2083188 w 8325801"/>
              <a:gd name="connsiteY5" fmla="*/ 0 h 6858000"/>
              <a:gd name="connsiteX0" fmla="*/ 1812106 w 8054719"/>
              <a:gd name="connsiteY0" fmla="*/ 0 h 6858000"/>
              <a:gd name="connsiteX1" fmla="*/ 8054719 w 8054719"/>
              <a:gd name="connsiteY1" fmla="*/ 0 h 6858000"/>
              <a:gd name="connsiteX2" fmla="*/ 8054719 w 8054719"/>
              <a:gd name="connsiteY2" fmla="*/ 6858000 h 6858000"/>
              <a:gd name="connsiteX3" fmla="*/ 1812106 w 8054719"/>
              <a:gd name="connsiteY3" fmla="*/ 6858000 h 6858000"/>
              <a:gd name="connsiteX4" fmla="*/ 631490 w 8054719"/>
              <a:gd name="connsiteY4" fmla="*/ 4085863 h 6858000"/>
              <a:gd name="connsiteX5" fmla="*/ 1812106 w 8054719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550298 w 7792911"/>
              <a:gd name="connsiteY0" fmla="*/ 0 h 6858000"/>
              <a:gd name="connsiteX1" fmla="*/ 7792911 w 7792911"/>
              <a:gd name="connsiteY1" fmla="*/ 0 h 6858000"/>
              <a:gd name="connsiteX2" fmla="*/ 7792911 w 7792911"/>
              <a:gd name="connsiteY2" fmla="*/ 6858000 h 6858000"/>
              <a:gd name="connsiteX3" fmla="*/ 57164 w 7792911"/>
              <a:gd name="connsiteY3" fmla="*/ 6858000 h 6858000"/>
              <a:gd name="connsiteX4" fmla="*/ 369682 w 7792911"/>
              <a:gd name="connsiteY4" fmla="*/ 4085863 h 6858000"/>
              <a:gd name="connsiteX5" fmla="*/ 1550298 w 7792911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5647" h="6858000">
                <a:moveTo>
                  <a:pt x="1523034" y="0"/>
                </a:moveTo>
                <a:lnTo>
                  <a:pt x="7765647" y="0"/>
                </a:lnTo>
                <a:lnTo>
                  <a:pt x="7765647" y="6858000"/>
                </a:lnTo>
                <a:lnTo>
                  <a:pt x="29900" y="6858000"/>
                </a:lnTo>
                <a:cubicBezTo>
                  <a:pt x="26042" y="5899230"/>
                  <a:pt x="-255607" y="5334000"/>
                  <a:pt x="990600" y="4201609"/>
                </a:cubicBezTo>
                <a:cubicBezTo>
                  <a:pt x="2402711" y="2457692"/>
                  <a:pt x="1025323" y="1176759"/>
                  <a:pt x="1523034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AEBED-CE04-4036-BD02-6ACDB425A260}"/>
              </a:ext>
            </a:extLst>
          </p:cNvPr>
          <p:cNvSpPr txBox="1"/>
          <p:nvPr/>
        </p:nvSpPr>
        <p:spPr>
          <a:xfrm flipH="1">
            <a:off x="5232517" y="2910281"/>
            <a:ext cx="574028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04.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总结与展望</a:t>
            </a: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9FB8BF12-E427-4FDA-B410-654904F5F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C326D9-06D1-42AA-8E37-17635EDD4A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60227" r="70561" b="20654"/>
          <a:stretch/>
        </p:blipFill>
        <p:spPr>
          <a:xfrm>
            <a:off x="1822050" y="5609138"/>
            <a:ext cx="2194779" cy="11237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7A6BD-49A7-4CB6-8BFF-F696A59102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9677401" y="337458"/>
            <a:ext cx="1748356" cy="26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63980" y="824230"/>
            <a:ext cx="236156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buClrTx/>
              <a:buSzTx/>
              <a:buFontTx/>
              <a:defRPr/>
            </a:pPr>
            <a:r>
              <a:rPr lang="zh-CN" altLang="en-US" sz="3600" b="1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项目总结</a:t>
            </a: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 rot="20627473">
            <a:off x="5590515" y="1872967"/>
            <a:ext cx="1029106" cy="1112930"/>
            <a:chOff x="3173" y="1433"/>
            <a:chExt cx="1596" cy="1726"/>
          </a:xfrm>
          <a:solidFill>
            <a:srgbClr val="3C607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entury Gothic" panose="020B0502020202020204" pitchFamily="34" charset="0"/>
                <a:ea typeface="幼圆" panose="02010509060101010101" pitchFamily="49" charset="-122"/>
                <a:sym typeface="Century Gothic" panose="020B0502020202020204" pitchFamily="34" charset="0"/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entury Gothic" panose="020B0502020202020204" pitchFamily="34" charset="0"/>
                <a:ea typeface="幼圆" panose="02010509060101010101" pitchFamily="49" charset="-122"/>
                <a:sym typeface="Century Gothic" panose="020B0502020202020204" pitchFamily="34" charset="0"/>
              </a:endParaRPr>
            </a:p>
          </p:txBody>
        </p:sp>
      </p:grpSp>
      <p:grpSp>
        <p:nvGrpSpPr>
          <p:cNvPr id="11" name="Group 4"/>
          <p:cNvGrpSpPr>
            <a:grpSpLocks noChangeAspect="1"/>
          </p:cNvGrpSpPr>
          <p:nvPr/>
        </p:nvGrpSpPr>
        <p:grpSpPr bwMode="auto">
          <a:xfrm rot="972526" flipH="1">
            <a:off x="1327670" y="4060916"/>
            <a:ext cx="758190" cy="819785"/>
            <a:chOff x="3173" y="1433"/>
            <a:chExt cx="1596" cy="1726"/>
          </a:xfrm>
          <a:solidFill>
            <a:srgbClr val="F9B54F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entury Gothic" panose="020B0502020202020204" pitchFamily="34" charset="0"/>
                <a:ea typeface="幼圆" panose="02010509060101010101" pitchFamily="49" charset="-122"/>
                <a:sym typeface="Century Gothic" panose="020B0502020202020204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entury Gothic" panose="020B0502020202020204" pitchFamily="34" charset="0"/>
                <a:ea typeface="幼圆" panose="02010509060101010101" pitchFamily="49" charset="-122"/>
                <a:sym typeface="Century Gothic" panose="020B0502020202020204" pitchFamily="34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736080" y="2107458"/>
            <a:ext cx="4145280" cy="6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商家端整体功能完成，但因为用户端存在难以解决的问题以致存在少许遗憾。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323340" y="2137303"/>
            <a:ext cx="4132580" cy="98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16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 </a:t>
            </a:r>
            <a:r>
              <a:rPr lang="zh-CN" altLang="en-US" sz="16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用户端大致流程走通，功能实现。有部分内容，逻辑上已然看不出问题所在，在经过小组合作以及请教他人之后，仍难以解决。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03251" y="4142684"/>
            <a:ext cx="4621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对于难以解决的诸多问题，还需要多加学习，增加专业素养，尽快明白理解，解决问题。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49815B-16DB-42C2-BC10-BB113A020347}"/>
              </a:ext>
            </a:extLst>
          </p:cNvPr>
          <p:cNvSpPr/>
          <p:nvPr/>
        </p:nvSpPr>
        <p:spPr>
          <a:xfrm>
            <a:off x="47539" y="1678069"/>
            <a:ext cx="2361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2400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遗憾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B0A192-F82C-491F-8E94-569799C9DA9E}"/>
              </a:ext>
            </a:extLst>
          </p:cNvPr>
          <p:cNvSpPr/>
          <p:nvPr/>
        </p:nvSpPr>
        <p:spPr>
          <a:xfrm>
            <a:off x="142557" y="3505058"/>
            <a:ext cx="2361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zh-CN" altLang="en-US" sz="2400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总结</a:t>
            </a:r>
          </a:p>
        </p:txBody>
      </p:sp>
      <p:pic>
        <p:nvPicPr>
          <p:cNvPr id="29" name="图片 28" descr="5b62cf574196c">
            <a:extLst>
              <a:ext uri="{FF2B5EF4-FFF2-40B4-BE49-F238E27FC236}">
                <a16:creationId xmlns:a16="http://schemas.microsoft.com/office/drawing/2014/main" id="{10CDA568-5B1E-48FF-B959-C248C250B7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4761"/>
          <a:stretch>
            <a:fillRect/>
          </a:stretch>
        </p:blipFill>
        <p:spPr>
          <a:xfrm>
            <a:off x="7682865" y="3008630"/>
            <a:ext cx="4138295" cy="35274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18" grpId="0"/>
      <p:bldP spid="22" grpId="0"/>
      <p:bldP spid="23" grpId="0"/>
      <p:bldP spid="26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E5F1CFAB-449F-4009-ADE5-4373C652DA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16" name="图文框 15">
            <a:extLst>
              <a:ext uri="{FF2B5EF4-FFF2-40B4-BE49-F238E27FC236}">
                <a16:creationId xmlns:a16="http://schemas.microsoft.com/office/drawing/2014/main" id="{B71B0BCA-A290-40DD-82C1-F2EE4B6DB1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23596FD-5BC0-4803-8856-45CAAE7C51AE}"/>
              </a:ext>
            </a:extLst>
          </p:cNvPr>
          <p:cNvSpPr/>
          <p:nvPr/>
        </p:nvSpPr>
        <p:spPr>
          <a:xfrm>
            <a:off x="1557760" y="2078757"/>
            <a:ext cx="9076473" cy="2146752"/>
          </a:xfrm>
          <a:prstGeom prst="rect">
            <a:avLst/>
          </a:pr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3966E0-69CB-442A-B9A5-709D6CB45B8E}"/>
              </a:ext>
            </a:extLst>
          </p:cNvPr>
          <p:cNvSpPr/>
          <p:nvPr/>
        </p:nvSpPr>
        <p:spPr>
          <a:xfrm>
            <a:off x="1960132" y="2235132"/>
            <a:ext cx="7951251" cy="170685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感谢老师指导聆听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F7BB5A1-0894-4018-B967-70A96CD8F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827848" y="0"/>
            <a:ext cx="2696824" cy="4060047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C02A956-0D8F-451F-91E0-66BF4C23855D}"/>
              </a:ext>
            </a:extLst>
          </p:cNvPr>
          <p:cNvGrpSpPr/>
          <p:nvPr/>
        </p:nvGrpSpPr>
        <p:grpSpPr>
          <a:xfrm>
            <a:off x="8719795" y="4449545"/>
            <a:ext cx="3333561" cy="2390934"/>
            <a:chOff x="8719795" y="4449545"/>
            <a:chExt cx="3333561" cy="2390934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D6B2AE3-8FDA-4DDF-9D84-7F4F98421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4" t="60227" r="70561" b="20654"/>
            <a:stretch/>
          </p:blipFill>
          <p:spPr>
            <a:xfrm>
              <a:off x="8719795" y="5133623"/>
              <a:ext cx="3333561" cy="1706856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F39AAAD-E49E-4F7A-9B12-90D6E26E7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4" t="60227" r="70561" b="20654"/>
            <a:stretch/>
          </p:blipFill>
          <p:spPr>
            <a:xfrm>
              <a:off x="9904903" y="4449545"/>
              <a:ext cx="2148453" cy="1100055"/>
            </a:xfrm>
            <a:prstGeom prst="rect">
              <a:avLst/>
            </a:prstGeom>
          </p:spPr>
        </p:pic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740B2DB1-627F-4C67-B8DF-8C9A522638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t="17791" r="37463" b="51562"/>
          <a:stretch/>
        </p:blipFill>
        <p:spPr>
          <a:xfrm rot="639118">
            <a:off x="435183" y="3372362"/>
            <a:ext cx="1196010" cy="113925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F4BF354-D987-45E1-B9DC-45A811E5BB4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t="17791" r="37463" b="51562"/>
          <a:stretch/>
        </p:blipFill>
        <p:spPr>
          <a:xfrm rot="20490137">
            <a:off x="2829919" y="2161507"/>
            <a:ext cx="617409" cy="58810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AFD2320-F488-4AC7-90E2-081B0C33117F}"/>
              </a:ext>
            </a:extLst>
          </p:cNvPr>
          <p:cNvSpPr txBox="1"/>
          <p:nvPr/>
        </p:nvSpPr>
        <p:spPr>
          <a:xfrm>
            <a:off x="6383907" y="4127438"/>
            <a:ext cx="261112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成员：前端 陈凯鹏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         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前端 焦威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          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后端 钟伟良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指导老师：韩建伟老师</a:t>
            </a:r>
            <a:endParaRPr lang="en-US" altLang="zh-CN" dirty="0"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日期： 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11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月</a:t>
            </a:r>
            <a:r>
              <a:rPr lang="en-US" altLang="zh-CN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10</a:t>
            </a:r>
            <a:r>
              <a:rPr lang="zh-CN" altLang="en-US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0207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CC0D81-1F07-4132-B59B-3F7D56D270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88B352-A017-42F7-9374-83CDDDC5C1C3}"/>
              </a:ext>
            </a:extLst>
          </p:cNvPr>
          <p:cNvSpPr/>
          <p:nvPr/>
        </p:nvSpPr>
        <p:spPr>
          <a:xfrm>
            <a:off x="803751" y="1333133"/>
            <a:ext cx="10584491" cy="3914413"/>
          </a:xfrm>
          <a:prstGeom prst="rect">
            <a:avLst/>
          </a:pr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1239AC-D3B3-460F-BFA7-AD77F9399309}"/>
              </a:ext>
            </a:extLst>
          </p:cNvPr>
          <p:cNvSpPr/>
          <p:nvPr/>
        </p:nvSpPr>
        <p:spPr>
          <a:xfrm>
            <a:off x="0" y="0"/>
            <a:ext cx="803751" cy="1333133"/>
          </a:xfrm>
          <a:prstGeom prst="rect">
            <a:avLst/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AE0602-8D0F-4C8B-B916-6AB972FE9E6D}"/>
              </a:ext>
            </a:extLst>
          </p:cNvPr>
          <p:cNvSpPr/>
          <p:nvPr/>
        </p:nvSpPr>
        <p:spPr>
          <a:xfrm>
            <a:off x="11388242" y="5247547"/>
            <a:ext cx="803751" cy="1610454"/>
          </a:xfrm>
          <a:prstGeom prst="rect">
            <a:avLst/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173D8F6B-1415-49F8-BE79-F99ACCB5ECE3}"/>
              </a:ext>
            </a:extLst>
          </p:cNvPr>
          <p:cNvGrpSpPr/>
          <p:nvPr/>
        </p:nvGrpSpPr>
        <p:grpSpPr>
          <a:xfrm>
            <a:off x="1973435" y="1610454"/>
            <a:ext cx="1339164" cy="3634494"/>
            <a:chOff x="1751278" y="1724628"/>
            <a:chExt cx="1339164" cy="363449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EFAEC65-2A54-4B66-9E7D-DE91FAA6595D}"/>
                </a:ext>
              </a:extLst>
            </p:cNvPr>
            <p:cNvSpPr txBox="1"/>
            <p:nvPr/>
          </p:nvSpPr>
          <p:spPr>
            <a:xfrm flipH="1">
              <a:off x="2143861" y="2005801"/>
              <a:ext cx="553998" cy="3353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总结与展望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680C837-C6EB-4875-AB2F-08105B2433CC}"/>
                </a:ext>
              </a:extLst>
            </p:cNvPr>
            <p:cNvSpPr/>
            <p:nvPr/>
          </p:nvSpPr>
          <p:spPr>
            <a:xfrm>
              <a:off x="1751278" y="1724628"/>
              <a:ext cx="1339164" cy="3426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5D5E363F-B762-4B4F-B5D2-21369B9465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4" t="24372" b="2298"/>
          <a:stretch/>
        </p:blipFill>
        <p:spPr>
          <a:xfrm>
            <a:off x="9884030" y="1333132"/>
            <a:ext cx="627504" cy="894797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33389987-5AD3-4D14-8718-5C8D513C0825}"/>
              </a:ext>
            </a:extLst>
          </p:cNvPr>
          <p:cNvSpPr/>
          <p:nvPr/>
        </p:nvSpPr>
        <p:spPr>
          <a:xfrm>
            <a:off x="9859228" y="2735741"/>
            <a:ext cx="677108" cy="877804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lang="zh-CN" altLang="en-US" sz="3200" b="1" dirty="0"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目录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8CF8CD6-9444-4017-A1F1-7F3385C92848}"/>
              </a:ext>
            </a:extLst>
          </p:cNvPr>
          <p:cNvGrpSpPr/>
          <p:nvPr/>
        </p:nvGrpSpPr>
        <p:grpSpPr>
          <a:xfrm>
            <a:off x="3845869" y="1610454"/>
            <a:ext cx="1339164" cy="3634495"/>
            <a:chOff x="1751278" y="1724628"/>
            <a:chExt cx="1339164" cy="3634495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A9A0A89-A637-4E6D-BB9B-69BA8472D428}"/>
                </a:ext>
              </a:extLst>
            </p:cNvPr>
            <p:cNvSpPr txBox="1"/>
            <p:nvPr/>
          </p:nvSpPr>
          <p:spPr>
            <a:xfrm flipH="1">
              <a:off x="2166364" y="2005802"/>
              <a:ext cx="553998" cy="3353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效果展示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EBDC47F-A0D7-4CB8-A764-DC2655534BE8}"/>
                </a:ext>
              </a:extLst>
            </p:cNvPr>
            <p:cNvSpPr/>
            <p:nvPr/>
          </p:nvSpPr>
          <p:spPr>
            <a:xfrm>
              <a:off x="1751278" y="1724628"/>
              <a:ext cx="1339164" cy="3426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9EBCAC6F-3F20-4593-BD39-5B43988B7141}"/>
              </a:ext>
            </a:extLst>
          </p:cNvPr>
          <p:cNvGrpSpPr/>
          <p:nvPr/>
        </p:nvGrpSpPr>
        <p:grpSpPr>
          <a:xfrm>
            <a:off x="5718303" y="1610454"/>
            <a:ext cx="1339164" cy="3634852"/>
            <a:chOff x="1751278" y="1724628"/>
            <a:chExt cx="1339164" cy="3634852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98BAC13-B2C5-4D58-852F-54EBDF285669}"/>
                </a:ext>
              </a:extLst>
            </p:cNvPr>
            <p:cNvSpPr txBox="1"/>
            <p:nvPr/>
          </p:nvSpPr>
          <p:spPr>
            <a:xfrm flipH="1">
              <a:off x="2140389" y="2006159"/>
              <a:ext cx="553998" cy="3353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前后端介绍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24F1792-834A-4352-9B2C-1680BC47CF13}"/>
                </a:ext>
              </a:extLst>
            </p:cNvPr>
            <p:cNvSpPr/>
            <p:nvPr/>
          </p:nvSpPr>
          <p:spPr>
            <a:xfrm>
              <a:off x="1751278" y="1724628"/>
              <a:ext cx="1339164" cy="3426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D8C8E2A-D04F-4F18-9DAA-A0E0C8CA4CDD}"/>
              </a:ext>
            </a:extLst>
          </p:cNvPr>
          <p:cNvGrpSpPr/>
          <p:nvPr/>
        </p:nvGrpSpPr>
        <p:grpSpPr>
          <a:xfrm>
            <a:off x="7590738" y="1610454"/>
            <a:ext cx="1339164" cy="3637092"/>
            <a:chOff x="1751278" y="1724628"/>
            <a:chExt cx="1339164" cy="3637092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594D7549-328A-4AFF-AA0A-2E2BA20A0FBA}"/>
                </a:ext>
              </a:extLst>
            </p:cNvPr>
            <p:cNvSpPr txBox="1"/>
            <p:nvPr/>
          </p:nvSpPr>
          <p:spPr>
            <a:xfrm flipH="1">
              <a:off x="2147333" y="2008399"/>
              <a:ext cx="553998" cy="3353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项目介绍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8F9CEF11-42E0-4749-B1F2-6DC51D2F495E}"/>
                </a:ext>
              </a:extLst>
            </p:cNvPr>
            <p:cNvSpPr/>
            <p:nvPr/>
          </p:nvSpPr>
          <p:spPr>
            <a:xfrm>
              <a:off x="1751278" y="1724628"/>
              <a:ext cx="1339164" cy="3426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8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39D90-E938-4A73-80AD-34B49FF272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/>
          <a:stretch/>
        </p:blipFill>
        <p:spPr>
          <a:xfrm>
            <a:off x="-1" y="0"/>
            <a:ext cx="105223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0D09D-3A21-4961-A1A0-959802F70AB4}"/>
              </a:ext>
            </a:extLst>
          </p:cNvPr>
          <p:cNvSpPr/>
          <p:nvPr/>
        </p:nvSpPr>
        <p:spPr>
          <a:xfrm>
            <a:off x="2634343" y="0"/>
            <a:ext cx="9557656" cy="6858000"/>
          </a:xfrm>
          <a:custGeom>
            <a:avLst/>
            <a:gdLst>
              <a:gd name="connsiteX0" fmla="*/ 0 w 6242613"/>
              <a:gd name="connsiteY0" fmla="*/ 0 h 6858000"/>
              <a:gd name="connsiteX1" fmla="*/ 6242613 w 6242613"/>
              <a:gd name="connsiteY1" fmla="*/ 0 h 6858000"/>
              <a:gd name="connsiteX2" fmla="*/ 6242613 w 6242613"/>
              <a:gd name="connsiteY2" fmla="*/ 6858000 h 6858000"/>
              <a:gd name="connsiteX3" fmla="*/ 0 w 6242613"/>
              <a:gd name="connsiteY3" fmla="*/ 6858000 h 6858000"/>
              <a:gd name="connsiteX4" fmla="*/ 0 w 6242613"/>
              <a:gd name="connsiteY4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676164 w 7918777"/>
              <a:gd name="connsiteY0" fmla="*/ 0 h 6858000"/>
              <a:gd name="connsiteX1" fmla="*/ 7918777 w 7918777"/>
              <a:gd name="connsiteY1" fmla="*/ 0 h 6858000"/>
              <a:gd name="connsiteX2" fmla="*/ 7918777 w 7918777"/>
              <a:gd name="connsiteY2" fmla="*/ 6858000 h 6858000"/>
              <a:gd name="connsiteX3" fmla="*/ 1676164 w 7918777"/>
              <a:gd name="connsiteY3" fmla="*/ 6858000 h 6858000"/>
              <a:gd name="connsiteX4" fmla="*/ 183031 w 7918777"/>
              <a:gd name="connsiteY4" fmla="*/ 3530278 h 6858000"/>
              <a:gd name="connsiteX5" fmla="*/ 1676164 w 7918777"/>
              <a:gd name="connsiteY5" fmla="*/ 0 h 6858000"/>
              <a:gd name="connsiteX0" fmla="*/ 2083188 w 8325801"/>
              <a:gd name="connsiteY0" fmla="*/ 0 h 6858000"/>
              <a:gd name="connsiteX1" fmla="*/ 8325801 w 8325801"/>
              <a:gd name="connsiteY1" fmla="*/ 0 h 6858000"/>
              <a:gd name="connsiteX2" fmla="*/ 8325801 w 8325801"/>
              <a:gd name="connsiteY2" fmla="*/ 6858000 h 6858000"/>
              <a:gd name="connsiteX3" fmla="*/ 2083188 w 8325801"/>
              <a:gd name="connsiteY3" fmla="*/ 6858000 h 6858000"/>
              <a:gd name="connsiteX4" fmla="*/ 590055 w 8325801"/>
              <a:gd name="connsiteY4" fmla="*/ 3530278 h 6858000"/>
              <a:gd name="connsiteX5" fmla="*/ 2083188 w 8325801"/>
              <a:gd name="connsiteY5" fmla="*/ 0 h 6858000"/>
              <a:gd name="connsiteX0" fmla="*/ 1812106 w 8054719"/>
              <a:gd name="connsiteY0" fmla="*/ 0 h 6858000"/>
              <a:gd name="connsiteX1" fmla="*/ 8054719 w 8054719"/>
              <a:gd name="connsiteY1" fmla="*/ 0 h 6858000"/>
              <a:gd name="connsiteX2" fmla="*/ 8054719 w 8054719"/>
              <a:gd name="connsiteY2" fmla="*/ 6858000 h 6858000"/>
              <a:gd name="connsiteX3" fmla="*/ 1812106 w 8054719"/>
              <a:gd name="connsiteY3" fmla="*/ 6858000 h 6858000"/>
              <a:gd name="connsiteX4" fmla="*/ 631490 w 8054719"/>
              <a:gd name="connsiteY4" fmla="*/ 4085863 h 6858000"/>
              <a:gd name="connsiteX5" fmla="*/ 1812106 w 8054719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550298 w 7792911"/>
              <a:gd name="connsiteY0" fmla="*/ 0 h 6858000"/>
              <a:gd name="connsiteX1" fmla="*/ 7792911 w 7792911"/>
              <a:gd name="connsiteY1" fmla="*/ 0 h 6858000"/>
              <a:gd name="connsiteX2" fmla="*/ 7792911 w 7792911"/>
              <a:gd name="connsiteY2" fmla="*/ 6858000 h 6858000"/>
              <a:gd name="connsiteX3" fmla="*/ 57164 w 7792911"/>
              <a:gd name="connsiteY3" fmla="*/ 6858000 h 6858000"/>
              <a:gd name="connsiteX4" fmla="*/ 369682 w 7792911"/>
              <a:gd name="connsiteY4" fmla="*/ 4085863 h 6858000"/>
              <a:gd name="connsiteX5" fmla="*/ 1550298 w 7792911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5647" h="6858000">
                <a:moveTo>
                  <a:pt x="1523034" y="0"/>
                </a:moveTo>
                <a:lnTo>
                  <a:pt x="7765647" y="0"/>
                </a:lnTo>
                <a:lnTo>
                  <a:pt x="7765647" y="6858000"/>
                </a:lnTo>
                <a:lnTo>
                  <a:pt x="29900" y="6858000"/>
                </a:lnTo>
                <a:cubicBezTo>
                  <a:pt x="26042" y="5899230"/>
                  <a:pt x="-255607" y="5334000"/>
                  <a:pt x="990600" y="4201609"/>
                </a:cubicBezTo>
                <a:cubicBezTo>
                  <a:pt x="2402711" y="2457692"/>
                  <a:pt x="1025323" y="1176759"/>
                  <a:pt x="1523034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AEBED-CE04-4036-BD02-6ACDB425A260}"/>
              </a:ext>
            </a:extLst>
          </p:cNvPr>
          <p:cNvSpPr txBox="1"/>
          <p:nvPr/>
        </p:nvSpPr>
        <p:spPr>
          <a:xfrm flipH="1">
            <a:off x="5232517" y="2910281"/>
            <a:ext cx="574028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01.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项目介绍</a:t>
            </a: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9FB8BF12-E427-4FDA-B410-654904F5F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C326D9-06D1-42AA-8E37-17635EDD4A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60227" r="70561" b="20654"/>
          <a:stretch/>
        </p:blipFill>
        <p:spPr>
          <a:xfrm>
            <a:off x="1822050" y="5609138"/>
            <a:ext cx="2194779" cy="11237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7A6BD-49A7-4CB6-8BFF-F696A59102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9677401" y="337458"/>
            <a:ext cx="1748356" cy="26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zh-CN" altLang="en-US" sz="3600" b="1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项目介绍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87121" y="2070851"/>
            <a:ext cx="6675235" cy="39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项目信息：</a:t>
            </a:r>
            <a:r>
              <a:rPr lang="zh-CN" altLang="zh-CN" sz="1600" dirty="0"/>
              <a:t>项目包括</a:t>
            </a:r>
            <a:r>
              <a:rPr lang="zh-CN" altLang="zh-CN" sz="1600" b="1" dirty="0"/>
              <a:t>用户端</a:t>
            </a:r>
            <a:r>
              <a:rPr lang="zh-CN" altLang="zh-CN" sz="1600" dirty="0"/>
              <a:t>和</a:t>
            </a:r>
            <a:r>
              <a:rPr lang="zh-CN" altLang="zh-CN" sz="1600" b="1" dirty="0"/>
              <a:t>商家端</a:t>
            </a:r>
            <a:r>
              <a:rPr lang="zh-CN" altLang="zh-CN" sz="1600" dirty="0"/>
              <a:t>两个部分。用户可以通过用户端</a:t>
            </a:r>
            <a:r>
              <a:rPr lang="en-US" altLang="zh-CN" sz="1600" dirty="0"/>
              <a:t>APP</a:t>
            </a:r>
            <a:r>
              <a:rPr lang="zh-CN" altLang="zh-CN" sz="1600" dirty="0"/>
              <a:t>挑选心仪食品，完成点餐。食堂工作人员可以通过商家端</a:t>
            </a:r>
            <a:r>
              <a:rPr lang="en-US" altLang="zh-CN" sz="1600" dirty="0"/>
              <a:t>APP</a:t>
            </a:r>
            <a:r>
              <a:rPr lang="zh-CN" altLang="zh-CN" sz="1600" dirty="0"/>
              <a:t>根据当天食品上架菜品，并编辑菜品信息，根据用户订单，打包菜品并配送</a:t>
            </a:r>
            <a:r>
              <a:rPr lang="zh-CN" altLang="zh-CN" sz="2000" dirty="0"/>
              <a:t>。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项目部署与实现：</a:t>
            </a:r>
            <a:endParaRPr lang="zh-CN" altLang="zh-CN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数据库：</a:t>
            </a:r>
            <a:r>
              <a:rPr lang="en-US" altLang="zh-CN" sz="1600" dirty="0"/>
              <a:t>MySQL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Web</a:t>
            </a:r>
            <a:r>
              <a:rPr lang="zh-CN" altLang="en-US" sz="1600" dirty="0"/>
              <a:t>框架：</a:t>
            </a:r>
            <a:r>
              <a:rPr lang="en-US" altLang="zh-CN" sz="1600" dirty="0"/>
              <a:t>Spring Boot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服务器、客户端交互：</a:t>
            </a:r>
            <a:r>
              <a:rPr lang="en-US" altLang="zh-CN" sz="1600" dirty="0"/>
              <a:t>RESTful API</a:t>
            </a:r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移动端开发：</a:t>
            </a:r>
            <a:r>
              <a:rPr lang="en-US" altLang="zh-CN" sz="1600" dirty="0"/>
              <a:t>Android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Web</a:t>
            </a:r>
            <a:r>
              <a:rPr lang="zh-CN" altLang="en-US" sz="1600" dirty="0"/>
              <a:t>页面开发：基于</a:t>
            </a:r>
            <a:r>
              <a:rPr lang="en-US" altLang="zh-CN" sz="1600" dirty="0"/>
              <a:t>HTML5</a:t>
            </a:r>
            <a:r>
              <a:rPr lang="zh-CN" altLang="en-US" sz="1600" dirty="0"/>
              <a:t>、</a:t>
            </a:r>
            <a:r>
              <a:rPr lang="en-US" altLang="zh-CN" sz="1600" dirty="0"/>
              <a:t>CSS</a:t>
            </a:r>
            <a:r>
              <a:rPr lang="zh-CN" altLang="en-US" sz="1600" dirty="0"/>
              <a:t>、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采用</a:t>
            </a:r>
            <a:r>
              <a:rPr lang="en-US" altLang="zh-CN" sz="1600" dirty="0"/>
              <a:t>Vue</a:t>
            </a:r>
            <a:r>
              <a:rPr lang="zh-CN" altLang="en-US" sz="1600" dirty="0"/>
              <a:t>前端框架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项目地址：</a:t>
            </a:r>
            <a:r>
              <a:rPr lang="en-US" altLang="zh-CN" sz="1600" dirty="0"/>
              <a:t>https://github.com/cerasusu17/canteen</a:t>
            </a:r>
            <a:endParaRPr lang="zh-CN" altLang="en-US" sz="1600" dirty="0"/>
          </a:p>
        </p:txBody>
      </p:sp>
      <p:sp>
        <p:nvSpPr>
          <p:cNvPr id="2" name="椭圆 31"/>
          <p:cNvSpPr/>
          <p:nvPr/>
        </p:nvSpPr>
        <p:spPr>
          <a:xfrm>
            <a:off x="947651" y="1662545"/>
            <a:ext cx="10648604" cy="472162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3C607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Century Gothic" panose="020B0502020202020204" pitchFamily="34" charset="0"/>
              <a:ea typeface="幼圆" panose="02010509060101010101" pitchFamily="49" charset="-122"/>
              <a:sym typeface="Century Gothic" panose="020B0502020202020204" pitchFamily="34" charset="0"/>
            </a:endParaRPr>
          </a:p>
        </p:txBody>
      </p:sp>
      <p:pic>
        <p:nvPicPr>
          <p:cNvPr id="4" name="图片 3" descr="0bd5d1448b4e73e44460c43c0456ad87"/>
          <p:cNvPicPr>
            <a:picLocks noChangeAspect="1"/>
          </p:cNvPicPr>
          <p:nvPr/>
        </p:nvPicPr>
        <p:blipFill>
          <a:blip r:embed="rId5"/>
          <a:srcRect l="14539" t="11470" r="12245" b="6882"/>
          <a:stretch>
            <a:fillRect/>
          </a:stretch>
        </p:blipFill>
        <p:spPr>
          <a:xfrm>
            <a:off x="8462356" y="2588895"/>
            <a:ext cx="2938780" cy="3277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0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539D90-E938-4A73-80AD-34B49FF272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/>
          <a:stretch/>
        </p:blipFill>
        <p:spPr>
          <a:xfrm>
            <a:off x="-1" y="0"/>
            <a:ext cx="1052235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B0D09D-3A21-4961-A1A0-959802F70AB4}"/>
              </a:ext>
            </a:extLst>
          </p:cNvPr>
          <p:cNvSpPr/>
          <p:nvPr/>
        </p:nvSpPr>
        <p:spPr>
          <a:xfrm>
            <a:off x="2634343" y="0"/>
            <a:ext cx="9557656" cy="6858000"/>
          </a:xfrm>
          <a:custGeom>
            <a:avLst/>
            <a:gdLst>
              <a:gd name="connsiteX0" fmla="*/ 0 w 6242613"/>
              <a:gd name="connsiteY0" fmla="*/ 0 h 6858000"/>
              <a:gd name="connsiteX1" fmla="*/ 6242613 w 6242613"/>
              <a:gd name="connsiteY1" fmla="*/ 0 h 6858000"/>
              <a:gd name="connsiteX2" fmla="*/ 6242613 w 6242613"/>
              <a:gd name="connsiteY2" fmla="*/ 6858000 h 6858000"/>
              <a:gd name="connsiteX3" fmla="*/ 0 w 6242613"/>
              <a:gd name="connsiteY3" fmla="*/ 6858000 h 6858000"/>
              <a:gd name="connsiteX4" fmla="*/ 0 w 6242613"/>
              <a:gd name="connsiteY4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493133 w 7735746"/>
              <a:gd name="connsiteY0" fmla="*/ 0 h 6858000"/>
              <a:gd name="connsiteX1" fmla="*/ 7735746 w 7735746"/>
              <a:gd name="connsiteY1" fmla="*/ 0 h 6858000"/>
              <a:gd name="connsiteX2" fmla="*/ 7735746 w 7735746"/>
              <a:gd name="connsiteY2" fmla="*/ 6858000 h 6858000"/>
              <a:gd name="connsiteX3" fmla="*/ 1493133 w 7735746"/>
              <a:gd name="connsiteY3" fmla="*/ 6858000 h 6858000"/>
              <a:gd name="connsiteX4" fmla="*/ 0 w 7735746"/>
              <a:gd name="connsiteY4" fmla="*/ 3530278 h 6858000"/>
              <a:gd name="connsiteX5" fmla="*/ 1493133 w 7735746"/>
              <a:gd name="connsiteY5" fmla="*/ 0 h 6858000"/>
              <a:gd name="connsiteX0" fmla="*/ 1676164 w 7918777"/>
              <a:gd name="connsiteY0" fmla="*/ 0 h 6858000"/>
              <a:gd name="connsiteX1" fmla="*/ 7918777 w 7918777"/>
              <a:gd name="connsiteY1" fmla="*/ 0 h 6858000"/>
              <a:gd name="connsiteX2" fmla="*/ 7918777 w 7918777"/>
              <a:gd name="connsiteY2" fmla="*/ 6858000 h 6858000"/>
              <a:gd name="connsiteX3" fmla="*/ 1676164 w 7918777"/>
              <a:gd name="connsiteY3" fmla="*/ 6858000 h 6858000"/>
              <a:gd name="connsiteX4" fmla="*/ 183031 w 7918777"/>
              <a:gd name="connsiteY4" fmla="*/ 3530278 h 6858000"/>
              <a:gd name="connsiteX5" fmla="*/ 1676164 w 7918777"/>
              <a:gd name="connsiteY5" fmla="*/ 0 h 6858000"/>
              <a:gd name="connsiteX0" fmla="*/ 2083188 w 8325801"/>
              <a:gd name="connsiteY0" fmla="*/ 0 h 6858000"/>
              <a:gd name="connsiteX1" fmla="*/ 8325801 w 8325801"/>
              <a:gd name="connsiteY1" fmla="*/ 0 h 6858000"/>
              <a:gd name="connsiteX2" fmla="*/ 8325801 w 8325801"/>
              <a:gd name="connsiteY2" fmla="*/ 6858000 h 6858000"/>
              <a:gd name="connsiteX3" fmla="*/ 2083188 w 8325801"/>
              <a:gd name="connsiteY3" fmla="*/ 6858000 h 6858000"/>
              <a:gd name="connsiteX4" fmla="*/ 590055 w 8325801"/>
              <a:gd name="connsiteY4" fmla="*/ 3530278 h 6858000"/>
              <a:gd name="connsiteX5" fmla="*/ 2083188 w 8325801"/>
              <a:gd name="connsiteY5" fmla="*/ 0 h 6858000"/>
              <a:gd name="connsiteX0" fmla="*/ 1812106 w 8054719"/>
              <a:gd name="connsiteY0" fmla="*/ 0 h 6858000"/>
              <a:gd name="connsiteX1" fmla="*/ 8054719 w 8054719"/>
              <a:gd name="connsiteY1" fmla="*/ 0 h 6858000"/>
              <a:gd name="connsiteX2" fmla="*/ 8054719 w 8054719"/>
              <a:gd name="connsiteY2" fmla="*/ 6858000 h 6858000"/>
              <a:gd name="connsiteX3" fmla="*/ 1812106 w 8054719"/>
              <a:gd name="connsiteY3" fmla="*/ 6858000 h 6858000"/>
              <a:gd name="connsiteX4" fmla="*/ 631490 w 8054719"/>
              <a:gd name="connsiteY4" fmla="*/ 4085863 h 6858000"/>
              <a:gd name="connsiteX5" fmla="*/ 1812106 w 8054719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292853 w 7535466"/>
              <a:gd name="connsiteY0" fmla="*/ 0 h 6858000"/>
              <a:gd name="connsiteX1" fmla="*/ 7535466 w 7535466"/>
              <a:gd name="connsiteY1" fmla="*/ 0 h 6858000"/>
              <a:gd name="connsiteX2" fmla="*/ 7535466 w 7535466"/>
              <a:gd name="connsiteY2" fmla="*/ 6858000 h 6858000"/>
              <a:gd name="connsiteX3" fmla="*/ 1292853 w 7535466"/>
              <a:gd name="connsiteY3" fmla="*/ 6858000 h 6858000"/>
              <a:gd name="connsiteX4" fmla="*/ 112237 w 7535466"/>
              <a:gd name="connsiteY4" fmla="*/ 4085863 h 6858000"/>
              <a:gd name="connsiteX5" fmla="*/ 1292853 w 7535466"/>
              <a:gd name="connsiteY5" fmla="*/ 0 h 6858000"/>
              <a:gd name="connsiteX0" fmla="*/ 1550298 w 7792911"/>
              <a:gd name="connsiteY0" fmla="*/ 0 h 6858000"/>
              <a:gd name="connsiteX1" fmla="*/ 7792911 w 7792911"/>
              <a:gd name="connsiteY1" fmla="*/ 0 h 6858000"/>
              <a:gd name="connsiteX2" fmla="*/ 7792911 w 7792911"/>
              <a:gd name="connsiteY2" fmla="*/ 6858000 h 6858000"/>
              <a:gd name="connsiteX3" fmla="*/ 57164 w 7792911"/>
              <a:gd name="connsiteY3" fmla="*/ 6858000 h 6858000"/>
              <a:gd name="connsiteX4" fmla="*/ 369682 w 7792911"/>
              <a:gd name="connsiteY4" fmla="*/ 4085863 h 6858000"/>
              <a:gd name="connsiteX5" fmla="*/ 1550298 w 7792911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493162 w 7735775"/>
              <a:gd name="connsiteY0" fmla="*/ 0 h 6858000"/>
              <a:gd name="connsiteX1" fmla="*/ 7735775 w 7735775"/>
              <a:gd name="connsiteY1" fmla="*/ 0 h 6858000"/>
              <a:gd name="connsiteX2" fmla="*/ 7735775 w 7735775"/>
              <a:gd name="connsiteY2" fmla="*/ 6858000 h 6858000"/>
              <a:gd name="connsiteX3" fmla="*/ 28 w 7735775"/>
              <a:gd name="connsiteY3" fmla="*/ 6858000 h 6858000"/>
              <a:gd name="connsiteX4" fmla="*/ 960728 w 7735775"/>
              <a:gd name="connsiteY4" fmla="*/ 4201609 h 6858000"/>
              <a:gd name="connsiteX5" fmla="*/ 1493162 w 7735775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  <a:gd name="connsiteX0" fmla="*/ 1523034 w 7765647"/>
              <a:gd name="connsiteY0" fmla="*/ 0 h 6858000"/>
              <a:gd name="connsiteX1" fmla="*/ 7765647 w 7765647"/>
              <a:gd name="connsiteY1" fmla="*/ 0 h 6858000"/>
              <a:gd name="connsiteX2" fmla="*/ 7765647 w 7765647"/>
              <a:gd name="connsiteY2" fmla="*/ 6858000 h 6858000"/>
              <a:gd name="connsiteX3" fmla="*/ 29900 w 7765647"/>
              <a:gd name="connsiteY3" fmla="*/ 6858000 h 6858000"/>
              <a:gd name="connsiteX4" fmla="*/ 990600 w 7765647"/>
              <a:gd name="connsiteY4" fmla="*/ 4201609 h 6858000"/>
              <a:gd name="connsiteX5" fmla="*/ 1523034 w 77656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5647" h="6858000">
                <a:moveTo>
                  <a:pt x="1523034" y="0"/>
                </a:moveTo>
                <a:lnTo>
                  <a:pt x="7765647" y="0"/>
                </a:lnTo>
                <a:lnTo>
                  <a:pt x="7765647" y="6858000"/>
                </a:lnTo>
                <a:lnTo>
                  <a:pt x="29900" y="6858000"/>
                </a:lnTo>
                <a:cubicBezTo>
                  <a:pt x="26042" y="5899230"/>
                  <a:pt x="-255607" y="5334000"/>
                  <a:pt x="990600" y="4201609"/>
                </a:cubicBezTo>
                <a:cubicBezTo>
                  <a:pt x="2402711" y="2457692"/>
                  <a:pt x="1025323" y="1176759"/>
                  <a:pt x="1523034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  <a:headEnd type="oval"/>
            <a:tailEnd type="oval"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AEBED-CE04-4036-BD02-6ACDB425A260}"/>
              </a:ext>
            </a:extLst>
          </p:cNvPr>
          <p:cNvSpPr txBox="1"/>
          <p:nvPr/>
        </p:nvSpPr>
        <p:spPr>
          <a:xfrm flipH="1">
            <a:off x="5232517" y="2910281"/>
            <a:ext cx="5740281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02.  </a:t>
            </a:r>
            <a:r>
              <a:rPr lang="zh-CN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rPr>
              <a:t>前后端</a:t>
            </a:r>
          </a:p>
        </p:txBody>
      </p:sp>
      <p:sp>
        <p:nvSpPr>
          <p:cNvPr id="11" name="图文框 10">
            <a:extLst>
              <a:ext uri="{FF2B5EF4-FFF2-40B4-BE49-F238E27FC236}">
                <a16:creationId xmlns:a16="http://schemas.microsoft.com/office/drawing/2014/main" id="{9FB8BF12-E427-4FDA-B410-654904F5F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05"/>
            </a:avLst>
          </a:prstGeom>
          <a:solidFill>
            <a:srgbClr val="A8D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C326D9-06D1-42AA-8E37-17635EDD4A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60227" r="70561" b="20654"/>
          <a:stretch/>
        </p:blipFill>
        <p:spPr>
          <a:xfrm>
            <a:off x="1822050" y="5609138"/>
            <a:ext cx="2194779" cy="11237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7A6BD-49A7-4CB6-8BFF-F696A59102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7" r="37463" b="51562"/>
          <a:stretch/>
        </p:blipFill>
        <p:spPr>
          <a:xfrm>
            <a:off x="9677401" y="337458"/>
            <a:ext cx="1748356" cy="26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8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481647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363980" y="824230"/>
            <a:ext cx="474599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  <a:defRPr/>
            </a:pPr>
            <a:r>
              <a:rPr lang="zh-CN" altLang="en-US" sz="3600" b="1" kern="100" dirty="0"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前端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6173" y="2176549"/>
            <a:ext cx="5979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1600" dirty="0"/>
              <a:t>界面直观、对用户透明</a:t>
            </a:r>
            <a:r>
              <a:rPr lang="zh-CN" altLang="en-US" sz="1600" dirty="0"/>
              <a:t>，</a:t>
            </a:r>
            <a:r>
              <a:rPr lang="zh-CN" altLang="zh-CN" sz="1600" dirty="0"/>
              <a:t>界面的结构清晰且一致，设计风格与内容相一致，排列有序。</a:t>
            </a:r>
            <a:endParaRPr lang="zh-CN" altLang="en-US" sz="14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" name="椭圆 31"/>
          <p:cNvSpPr/>
          <p:nvPr/>
        </p:nvSpPr>
        <p:spPr>
          <a:xfrm>
            <a:off x="1146233" y="3179214"/>
            <a:ext cx="1828165" cy="71755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F9B54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spc="-300" dirty="0">
              <a:solidFill>
                <a:srgbClr val="392F2F"/>
              </a:solidFill>
              <a:latin typeface="Century Gothic" panose="020B0502020202020204" pitchFamily="34" charset="0"/>
              <a:ea typeface="幼圆" panose="02010509060101010101" pitchFamily="49" charset="-122"/>
              <a:sym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2763" y="3336694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字魂63号-泡泡体" panose="00000500000000000000" charset="-122"/>
                <a:ea typeface="字魂63号-泡泡体" panose="00000500000000000000" charset="-122"/>
              </a:rPr>
              <a:t>交互设计</a:t>
            </a:r>
            <a:endParaRPr lang="zh-CN" altLang="en-US" sz="2400" dirty="0">
              <a:solidFill>
                <a:schemeClr val="tx1"/>
              </a:solidFill>
              <a:latin typeface="字魂63号-泡泡体" panose="00000500000000000000" charset="-122"/>
              <a:ea typeface="字魂63号-泡泡体" panose="00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06173" y="3213504"/>
            <a:ext cx="59797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1600" dirty="0"/>
              <a:t>有清楚的错误提示。使用贴近用户的语言，而非技术性语言。清楚的导航功能，便于用户在系统操作功能的切换</a:t>
            </a:r>
            <a:r>
              <a:rPr lang="zh-CN" altLang="zh-CN" dirty="0"/>
              <a:t>。</a:t>
            </a:r>
            <a:endParaRPr lang="zh-CN" altLang="en-US" sz="16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4" name="椭圆 31"/>
          <p:cNvSpPr/>
          <p:nvPr/>
        </p:nvSpPr>
        <p:spPr>
          <a:xfrm>
            <a:off x="1146233" y="4279669"/>
            <a:ext cx="1828165" cy="71755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3C607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spc="-300" dirty="0">
              <a:solidFill>
                <a:srgbClr val="392F2F"/>
              </a:solidFill>
              <a:latin typeface="Century Gothic" panose="020B0502020202020204" pitchFamily="34" charset="0"/>
              <a:ea typeface="幼圆" panose="02010509060101010101" pitchFamily="49" charset="-122"/>
              <a:sym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22763" y="4437149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字魂63号-泡泡体" panose="00000500000000000000" charset="-122"/>
                <a:ea typeface="字魂63号-泡泡体" panose="00000500000000000000" charset="-122"/>
              </a:rPr>
              <a:t>信息显示</a:t>
            </a:r>
            <a:endParaRPr lang="zh-CN" altLang="en-US" sz="2400" dirty="0">
              <a:solidFill>
                <a:schemeClr val="tx1"/>
              </a:solidFill>
              <a:latin typeface="字魂63号-泡泡体" panose="00000500000000000000" charset="-122"/>
              <a:ea typeface="字魂63号-泡泡体" panose="000005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06173" y="4313959"/>
            <a:ext cx="5979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1600" dirty="0"/>
              <a:t>只显示与当前用户语境环境有关的信息。使用一致的标记、标准缩写和协调的颜色，直观的信息内容显示。高效直观地分隔不同类型的信息。</a:t>
            </a:r>
            <a:endParaRPr lang="zh-CN" altLang="en-US" sz="14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24" name="图片 23" descr="4d26aa5f2114e7ac39e205cc86972ea5"/>
          <p:cNvPicPr>
            <a:picLocks noChangeAspect="1"/>
          </p:cNvPicPr>
          <p:nvPr/>
        </p:nvPicPr>
        <p:blipFill>
          <a:blip r:embed="rId5"/>
          <a:srcRect l="45490" t="9146" r="15156" b="1835"/>
          <a:stretch>
            <a:fillRect/>
          </a:stretch>
        </p:blipFill>
        <p:spPr>
          <a:xfrm flipH="1">
            <a:off x="9715500" y="1469390"/>
            <a:ext cx="2105660" cy="4763135"/>
          </a:xfrm>
          <a:prstGeom prst="rect">
            <a:avLst/>
          </a:prstGeom>
        </p:spPr>
      </p:pic>
      <p:sp>
        <p:nvSpPr>
          <p:cNvPr id="23" name="椭圆 31">
            <a:extLst>
              <a:ext uri="{FF2B5EF4-FFF2-40B4-BE49-F238E27FC236}">
                <a16:creationId xmlns:a16="http://schemas.microsoft.com/office/drawing/2014/main" id="{C506C13F-AF1D-44E8-8280-0B8E323DD3D6}"/>
              </a:ext>
            </a:extLst>
          </p:cNvPr>
          <p:cNvSpPr/>
          <p:nvPr/>
        </p:nvSpPr>
        <p:spPr>
          <a:xfrm>
            <a:off x="1146233" y="2140672"/>
            <a:ext cx="1828165" cy="71755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2225" cap="rnd">
            <a:solidFill>
              <a:srgbClr val="3C607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spc="-300" dirty="0">
              <a:solidFill>
                <a:srgbClr val="392F2F"/>
              </a:solidFill>
              <a:latin typeface="Century Gothic" panose="020B0502020202020204" pitchFamily="34" charset="0"/>
              <a:ea typeface="幼圆" panose="02010509060101010101" pitchFamily="49" charset="-122"/>
              <a:sym typeface="Century Gothic" panose="020B0502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495F07-979E-4C8A-9A89-87C6516F1511}"/>
              </a:ext>
            </a:extLst>
          </p:cNvPr>
          <p:cNvSpPr txBox="1"/>
          <p:nvPr/>
        </p:nvSpPr>
        <p:spPr>
          <a:xfrm>
            <a:off x="1322763" y="2298152"/>
            <a:ext cx="141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字魂63号-泡泡体" panose="00000500000000000000" charset="-122"/>
                <a:ea typeface="字魂63号-泡泡体" panose="00000500000000000000" charset="-122"/>
              </a:rPr>
              <a:t>界面设计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2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0" grpId="0"/>
      <p:bldP spid="2" grpId="0" animBg="1"/>
      <p:bldP spid="3" grpId="0"/>
      <p:bldP spid="4" grpId="0"/>
      <p:bldP spid="14" grpId="0" animBg="1"/>
      <p:bldP spid="15" grpId="0"/>
      <p:bldP spid="17" grpId="0"/>
      <p:bldP spid="23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kern="100" dirty="0">
                <a:solidFill>
                  <a:prstClr val="black"/>
                </a:solidFill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前端主要界面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890772" y="1588771"/>
            <a:ext cx="2133600" cy="461010"/>
            <a:chOff x="7991" y="3135"/>
            <a:chExt cx="3360" cy="726"/>
          </a:xfrm>
        </p:grpSpPr>
        <p:sp>
          <p:nvSpPr>
            <p:cNvPr id="48" name="圆角矩形 47"/>
            <p:cNvSpPr/>
            <p:nvPr/>
          </p:nvSpPr>
          <p:spPr>
            <a:xfrm>
              <a:off x="7991" y="3135"/>
              <a:ext cx="3361" cy="726"/>
            </a:xfrm>
            <a:prstGeom prst="roundRect">
              <a:avLst>
                <a:gd name="adj" fmla="val 41802"/>
              </a:avLst>
            </a:prstGeom>
            <a:solidFill>
              <a:srgbClr val="3C6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311" y="3184"/>
              <a:ext cx="272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商家端   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DA4F67B-8DE4-4879-AEC4-68F74741C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01" y="2270384"/>
            <a:ext cx="1933575" cy="3405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BEDA55-5504-4998-9AA2-232D715D8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937" y="2256854"/>
            <a:ext cx="1933576" cy="34187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140815-9EAB-4C69-829B-6C7840216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4671"/>
            <a:ext cx="1909762" cy="33766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11E139-3C6E-4381-8100-705173A67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49" y="2201458"/>
            <a:ext cx="1933576" cy="3459825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9CF887FD-5B51-44D7-B216-DDFB61BD2862}"/>
              </a:ext>
            </a:extLst>
          </p:cNvPr>
          <p:cNvSpPr txBox="1"/>
          <p:nvPr/>
        </p:nvSpPr>
        <p:spPr>
          <a:xfrm>
            <a:off x="1228071" y="5828813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订单界面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1CDC371-7A1D-43D5-9399-F7950E6489A9}"/>
              </a:ext>
            </a:extLst>
          </p:cNvPr>
          <p:cNvSpPr txBox="1"/>
          <p:nvPr/>
        </p:nvSpPr>
        <p:spPr>
          <a:xfrm>
            <a:off x="8788795" y="5861385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修改菜品信息</a:t>
            </a: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界面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BC5D2BBB-45DB-4439-AEF1-CDE60F2217B4}"/>
              </a:ext>
            </a:extLst>
          </p:cNvPr>
          <p:cNvSpPr txBox="1"/>
          <p:nvPr/>
        </p:nvSpPr>
        <p:spPr>
          <a:xfrm>
            <a:off x="6321064" y="5861385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增加菜品</a:t>
            </a: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界面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0B62D42-AFEA-4CE4-B10A-4B5703F21527}"/>
              </a:ext>
            </a:extLst>
          </p:cNvPr>
          <p:cNvSpPr txBox="1"/>
          <p:nvPr/>
        </p:nvSpPr>
        <p:spPr>
          <a:xfrm>
            <a:off x="3853333" y="5828812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菜品</a:t>
            </a: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界面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849E17-EF24-4535-B382-DF382CA5303E}"/>
              </a:ext>
            </a:extLst>
          </p:cNvPr>
          <p:cNvSpPr txBox="1"/>
          <p:nvPr/>
        </p:nvSpPr>
        <p:spPr>
          <a:xfrm>
            <a:off x="3230765" y="1641944"/>
            <a:ext cx="168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陈凯鹏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7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74" grpId="0"/>
      <p:bldP spid="75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kern="100" dirty="0">
                <a:solidFill>
                  <a:prstClr val="black"/>
                </a:solidFill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前端主要界面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890772" y="1588771"/>
            <a:ext cx="2133600" cy="461010"/>
            <a:chOff x="7991" y="3135"/>
            <a:chExt cx="3360" cy="726"/>
          </a:xfrm>
        </p:grpSpPr>
        <p:sp>
          <p:nvSpPr>
            <p:cNvPr id="48" name="圆角矩形 47"/>
            <p:cNvSpPr/>
            <p:nvPr/>
          </p:nvSpPr>
          <p:spPr>
            <a:xfrm>
              <a:off x="7991" y="3135"/>
              <a:ext cx="3361" cy="726"/>
            </a:xfrm>
            <a:prstGeom prst="roundRect">
              <a:avLst>
                <a:gd name="adj" fmla="val 41802"/>
              </a:avLst>
            </a:prstGeom>
            <a:solidFill>
              <a:srgbClr val="3C6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311" y="3184"/>
              <a:ext cx="272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用户端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61CF954-5AD7-4512-97CD-44CFAD818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725" y="2183357"/>
            <a:ext cx="2074385" cy="38989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EC6DBF-F909-47E7-B908-EBD659D63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5593" y="2176521"/>
            <a:ext cx="2062736" cy="3898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D7F81D0-8020-4551-BAF8-F9FA16EA2DC4}"/>
              </a:ext>
            </a:extLst>
          </p:cNvPr>
          <p:cNvSpPr txBox="1"/>
          <p:nvPr/>
        </p:nvSpPr>
        <p:spPr>
          <a:xfrm>
            <a:off x="7112331" y="6112762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订单界面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5D93E8-DF8F-4223-8400-5276E359E8C2}"/>
              </a:ext>
            </a:extLst>
          </p:cNvPr>
          <p:cNvSpPr txBox="1"/>
          <p:nvPr/>
        </p:nvSpPr>
        <p:spPr>
          <a:xfrm>
            <a:off x="9436483" y="6089095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食堂详情</a:t>
            </a: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界面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855A3F-066C-4F76-B4E2-F23803A60308}"/>
              </a:ext>
            </a:extLst>
          </p:cNvPr>
          <p:cNvSpPr txBox="1"/>
          <p:nvPr/>
        </p:nvSpPr>
        <p:spPr>
          <a:xfrm>
            <a:off x="2004942" y="6124032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首页</a:t>
            </a:r>
            <a:endParaRPr lang="zh-CN" altLang="en-US" sz="1200" dirty="0">
              <a:solidFill>
                <a:schemeClr val="tx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9484F9-44CD-495F-AD13-3B5A49706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566" y="2179076"/>
            <a:ext cx="2074386" cy="3933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E83F0E-C682-4D10-93B0-56AD86822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188" y="2176521"/>
            <a:ext cx="2062736" cy="39125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22C46F3-F1E6-49CC-A056-FCD17D84ED3B}"/>
              </a:ext>
            </a:extLst>
          </p:cNvPr>
          <p:cNvSpPr txBox="1"/>
          <p:nvPr/>
        </p:nvSpPr>
        <p:spPr>
          <a:xfrm>
            <a:off x="4538753" y="6093828"/>
            <a:ext cx="1459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确认订单界面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279895-BCB9-4CB8-846B-76EEC2954DAA}"/>
              </a:ext>
            </a:extLst>
          </p:cNvPr>
          <p:cNvSpPr txBox="1"/>
          <p:nvPr/>
        </p:nvSpPr>
        <p:spPr>
          <a:xfrm>
            <a:off x="3230765" y="1641944"/>
            <a:ext cx="168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焦威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74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2" grpId="0"/>
      <p:bldP spid="14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840" y="387350"/>
            <a:ext cx="11450320" cy="614870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3905" y="824272"/>
            <a:ext cx="38862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kern="100" dirty="0">
                <a:solidFill>
                  <a:prstClr val="black"/>
                </a:solidFill>
                <a:latin typeface="字魂63号-泡泡体" panose="00000500000000000000" charset="-122"/>
                <a:ea typeface="字魂63号-泡泡体" panose="00000500000000000000" charset="-122"/>
                <a:cs typeface="Times New Roman" panose="02020603050405020304" pitchFamily="18" charset="0"/>
                <a:sym typeface="+mn-ea"/>
              </a:rPr>
              <a:t>后端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 l="26786" t="6022" r="14251"/>
          <a:stretch>
            <a:fillRect/>
          </a:stretch>
        </p:blipFill>
        <p:spPr>
          <a:xfrm rot="20460000">
            <a:off x="419100" y="482600"/>
            <a:ext cx="778510" cy="11518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0D06396-B998-4E5F-AF71-724B02695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05" y="2684959"/>
            <a:ext cx="9034487" cy="31563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FF59CE-8B87-4C68-BDFD-50BD62544BDA}"/>
              </a:ext>
            </a:extLst>
          </p:cNvPr>
          <p:cNvSpPr txBox="1"/>
          <p:nvPr/>
        </p:nvSpPr>
        <p:spPr>
          <a:xfrm>
            <a:off x="1363905" y="2086078"/>
            <a:ext cx="1919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管理：</a:t>
            </a:r>
            <a:r>
              <a:rPr lang="en-US" altLang="zh-CN" sz="1600" dirty="0"/>
              <a:t>NEI</a:t>
            </a:r>
          </a:p>
          <a:p>
            <a:r>
              <a:rPr lang="zh-CN" altLang="en-US" sz="1600" dirty="0"/>
              <a:t>测试：</a:t>
            </a:r>
            <a:r>
              <a:rPr lang="en-US" altLang="zh-CN" sz="1600" dirty="0"/>
              <a:t>POSTMAN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16A40B9-7709-4E17-8D1E-B86912A87C9D}"/>
              </a:ext>
            </a:extLst>
          </p:cNvPr>
          <p:cNvGrpSpPr/>
          <p:nvPr/>
        </p:nvGrpSpPr>
        <p:grpSpPr>
          <a:xfrm>
            <a:off x="890772" y="1588771"/>
            <a:ext cx="2133600" cy="461010"/>
            <a:chOff x="7991" y="3135"/>
            <a:chExt cx="3360" cy="726"/>
          </a:xfrm>
        </p:grpSpPr>
        <p:sp>
          <p:nvSpPr>
            <p:cNvPr id="19" name="圆角矩形 47">
              <a:extLst>
                <a:ext uri="{FF2B5EF4-FFF2-40B4-BE49-F238E27FC236}">
                  <a16:creationId xmlns:a16="http://schemas.microsoft.com/office/drawing/2014/main" id="{3367F48F-FE24-409D-9A95-844F5F454542}"/>
                </a:ext>
              </a:extLst>
            </p:cNvPr>
            <p:cNvSpPr/>
            <p:nvPr/>
          </p:nvSpPr>
          <p:spPr>
            <a:xfrm>
              <a:off x="7991" y="3135"/>
              <a:ext cx="3361" cy="726"/>
            </a:xfrm>
            <a:prstGeom prst="roundRect">
              <a:avLst>
                <a:gd name="adj" fmla="val 41802"/>
              </a:avLst>
            </a:prstGeom>
            <a:solidFill>
              <a:srgbClr val="3C6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D06D4C9-E177-4A0B-9F7F-89EAFDE3DE63}"/>
                </a:ext>
              </a:extLst>
            </p:cNvPr>
            <p:cNvSpPr txBox="1"/>
            <p:nvPr/>
          </p:nvSpPr>
          <p:spPr>
            <a:xfrm>
              <a:off x="8311" y="3184"/>
              <a:ext cx="272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字魂63号-泡泡体" panose="00000500000000000000" charset="-122"/>
                  <a:ea typeface="字魂63号-泡泡体" panose="00000500000000000000" charset="-122"/>
                </a:rPr>
                <a:t>后端接口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7F83FB6-BC68-4382-AF50-209D36D636C9}"/>
              </a:ext>
            </a:extLst>
          </p:cNvPr>
          <p:cNvSpPr txBox="1"/>
          <p:nvPr/>
        </p:nvSpPr>
        <p:spPr>
          <a:xfrm>
            <a:off x="3230765" y="1641944"/>
            <a:ext cx="168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钟伟良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812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www.33ppt.com</Template>
  <TotalTime>75</TotalTime>
  <Words>445</Words>
  <Application>Microsoft Office PowerPoint</Application>
  <PresentationFormat>宽屏</PresentationFormat>
  <Paragraphs>80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微软雅黑</vt:lpstr>
      <vt:lpstr>字魂36号-正文宋楷</vt:lpstr>
      <vt:lpstr>字魂59号-创粗黑</vt:lpstr>
      <vt:lpstr>字魂63号-泡泡体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 </cp:lastModifiedBy>
  <cp:revision>9</cp:revision>
  <dcterms:created xsi:type="dcterms:W3CDTF">2020-02-19T07:29:45Z</dcterms:created>
  <dcterms:modified xsi:type="dcterms:W3CDTF">2020-11-10T09:38:21Z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